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729A6E4-2D78-4784-9065-7C789E66B5E9}">
  <a:tblStyle styleId="{D729A6E4-2D78-4784-9065-7C789E66B5E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8739aae1f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8739aae1f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8739aae1f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8739aae1f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9090756a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9090756a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9090756a_1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e9090756a_1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8739aae1f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8739aae1f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8739aae1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8739aae1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8739aae1f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8739aae1f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8739aae1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8739aae1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9090756a_1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e9090756a_1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9090756a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e9090756a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9090756a_1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e9090756a_1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d933c8c4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d933c8c4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5b09a965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5b09a965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d91e1f37e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d91e1f37e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8739aae1f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8739aae1f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8739aae1f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8739aae1f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91e1f3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d91e1f3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8739aae1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8739aae1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8739aae1f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8739aae1f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8739aae1f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8739aae1f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30.83:500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30.83:5000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30.83:5000/apidocs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</a:t>
            </a:r>
            <a:r>
              <a:rPr lang="en" b="1"/>
              <a:t>Sapiens</a:t>
            </a:r>
            <a:endParaRPr b="1"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quieter you become, the more you can hear...</a:t>
            </a:r>
            <a:endParaRPr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5500" y="442626"/>
            <a:ext cx="2127124" cy="13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>
            <a:spLocks noGrp="1"/>
          </p:cNvSpPr>
          <p:nvPr>
            <p:ph type="title"/>
          </p:nvPr>
        </p:nvSpPr>
        <p:spPr>
          <a:xfrm>
            <a:off x="471900" y="2815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ChatBot</a:t>
            </a:r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Abbiamo implementato un chatbot per aiutare gli agenti di supporto ad avere risposte pronte che essi possono modificare (se necessario) prima del invio.</a:t>
            </a:r>
            <a:endParaRPr sz="1800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 b="1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http://192.168.30.83:5000/</a:t>
            </a:r>
            <a:endParaRPr sz="3000"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1915450"/>
            <a:ext cx="639475" cy="63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7475" y="1797263"/>
            <a:ext cx="679428" cy="873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7475" y="2073416"/>
            <a:ext cx="955450" cy="341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6175" y="1768488"/>
            <a:ext cx="1068626" cy="97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64788" y="1974475"/>
            <a:ext cx="778377" cy="51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75500" y="1961250"/>
            <a:ext cx="1556775" cy="51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</a:t>
            </a:r>
            <a:endParaRPr/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93763" y="1899084"/>
            <a:ext cx="1318150" cy="690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6623" y="3149825"/>
            <a:ext cx="734751" cy="73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16799" y="3149825"/>
            <a:ext cx="734750" cy="73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56969" y="2982301"/>
            <a:ext cx="1179925" cy="953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866000" y="3027274"/>
            <a:ext cx="979875" cy="97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013925" y="3158725"/>
            <a:ext cx="1179925" cy="716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361900" y="3104025"/>
            <a:ext cx="955450" cy="95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624494" y="3149825"/>
            <a:ext cx="1375456" cy="7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4"/>
          <p:cNvSpPr txBox="1">
            <a:spLocks noGrp="1"/>
          </p:cNvSpPr>
          <p:nvPr>
            <p:ph type="title" idx="4294967295"/>
          </p:nvPr>
        </p:nvSpPr>
        <p:spPr>
          <a:xfrm>
            <a:off x="311700" y="220100"/>
            <a:ext cx="8520600" cy="10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1600" i="1"/>
              <a:t>Ask directly to the team</a:t>
            </a:r>
            <a:endParaRPr sz="1600" i="1"/>
          </a:p>
        </p:txBody>
      </p:sp>
      <p:pic>
        <p:nvPicPr>
          <p:cNvPr id="173" name="Google Shape;173;p24"/>
          <p:cNvPicPr preferRelativeResize="0"/>
          <p:nvPr/>
        </p:nvPicPr>
        <p:blipFill rotWithShape="1">
          <a:blip r:embed="rId3">
            <a:alphaModFix/>
          </a:blip>
          <a:srcRect t="12502" b="12495"/>
          <a:stretch/>
        </p:blipFill>
        <p:spPr>
          <a:xfrm>
            <a:off x="539250" y="1708524"/>
            <a:ext cx="1328400" cy="1328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4" name="Google Shape;174;p24"/>
          <p:cNvPicPr preferRelativeResize="0"/>
          <p:nvPr/>
        </p:nvPicPr>
        <p:blipFill rotWithShape="1">
          <a:blip r:embed="rId4">
            <a:alphaModFix/>
          </a:blip>
          <a:srcRect t="7858" b="17156"/>
          <a:stretch/>
        </p:blipFill>
        <p:spPr>
          <a:xfrm>
            <a:off x="2220149" y="1708667"/>
            <a:ext cx="1328400" cy="1328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5" name="Google Shape;175;p24"/>
          <p:cNvPicPr preferRelativeResize="0"/>
          <p:nvPr/>
        </p:nvPicPr>
        <p:blipFill rotWithShape="1">
          <a:blip r:embed="rId5">
            <a:alphaModFix/>
          </a:blip>
          <a:srcRect t="13343" b="13343"/>
          <a:stretch/>
        </p:blipFill>
        <p:spPr>
          <a:xfrm>
            <a:off x="3901050" y="1708525"/>
            <a:ext cx="1359000" cy="1328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6" name="Google Shape;176;p24"/>
          <p:cNvSpPr txBox="1">
            <a:spLocks noGrp="1"/>
          </p:cNvSpPr>
          <p:nvPr>
            <p:ph type="title" idx="4294967295"/>
          </p:nvPr>
        </p:nvSpPr>
        <p:spPr>
          <a:xfrm>
            <a:off x="192300" y="3047794"/>
            <a:ext cx="20223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Simone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7" name="Google Shape;177;p24"/>
          <p:cNvSpPr txBox="1">
            <a:spLocks noGrp="1"/>
          </p:cNvSpPr>
          <p:nvPr>
            <p:ph type="body" idx="4294967295"/>
          </p:nvPr>
        </p:nvSpPr>
        <p:spPr>
          <a:xfrm>
            <a:off x="192300" y="3572413"/>
            <a:ext cx="20223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Sviluppatore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78" name="Google Shape;178;p24"/>
          <p:cNvSpPr txBox="1">
            <a:spLocks noGrp="1"/>
          </p:cNvSpPr>
          <p:nvPr>
            <p:ph type="title" idx="4294967295"/>
          </p:nvPr>
        </p:nvSpPr>
        <p:spPr>
          <a:xfrm>
            <a:off x="1873193" y="3047794"/>
            <a:ext cx="20223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Marcello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9" name="Google Shape;179;p24"/>
          <p:cNvSpPr txBox="1">
            <a:spLocks noGrp="1"/>
          </p:cNvSpPr>
          <p:nvPr>
            <p:ph type="title" idx="4294967295"/>
          </p:nvPr>
        </p:nvSpPr>
        <p:spPr>
          <a:xfrm>
            <a:off x="3560854" y="3047794"/>
            <a:ext cx="20223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Preet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80" name="Google Shape;180;p24"/>
          <p:cNvSpPr txBox="1">
            <a:spLocks noGrp="1"/>
          </p:cNvSpPr>
          <p:nvPr>
            <p:ph type="body" idx="4294967295"/>
          </p:nvPr>
        </p:nvSpPr>
        <p:spPr>
          <a:xfrm>
            <a:off x="1873193" y="3572413"/>
            <a:ext cx="20223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Sviluppatore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81" name="Google Shape;181;p24"/>
          <p:cNvSpPr txBox="1">
            <a:spLocks noGrp="1"/>
          </p:cNvSpPr>
          <p:nvPr>
            <p:ph type="body" idx="4294967295"/>
          </p:nvPr>
        </p:nvSpPr>
        <p:spPr>
          <a:xfrm>
            <a:off x="3560854" y="3572413"/>
            <a:ext cx="20223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Sviluppatore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82" name="Google Shape;182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12548" y="1708524"/>
            <a:ext cx="1328400" cy="1328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3" name="Google Shape;183;p24"/>
          <p:cNvSpPr txBox="1">
            <a:spLocks noGrp="1"/>
          </p:cNvSpPr>
          <p:nvPr>
            <p:ph type="title" idx="4294967295"/>
          </p:nvPr>
        </p:nvSpPr>
        <p:spPr>
          <a:xfrm>
            <a:off x="5265590" y="3047794"/>
            <a:ext cx="20223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Walid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84" name="Google Shape;184;p24"/>
          <p:cNvSpPr txBox="1">
            <a:spLocks noGrp="1"/>
          </p:cNvSpPr>
          <p:nvPr>
            <p:ph type="body" idx="4294967295"/>
          </p:nvPr>
        </p:nvSpPr>
        <p:spPr>
          <a:xfrm>
            <a:off x="5265590" y="3572413"/>
            <a:ext cx="20223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Data Scientist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85" name="Google Shape;185;p24"/>
          <p:cNvPicPr preferRelativeResize="0"/>
          <p:nvPr/>
        </p:nvPicPr>
        <p:blipFill rotWithShape="1">
          <a:blip r:embed="rId7">
            <a:alphaModFix/>
          </a:blip>
          <a:srcRect l="24630" t="19322"/>
          <a:stretch/>
        </p:blipFill>
        <p:spPr>
          <a:xfrm>
            <a:off x="7293450" y="1708525"/>
            <a:ext cx="1328400" cy="1328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6" name="Google Shape;186;p24"/>
          <p:cNvSpPr txBox="1">
            <a:spLocks noGrp="1"/>
          </p:cNvSpPr>
          <p:nvPr>
            <p:ph type="title" idx="4294967295"/>
          </p:nvPr>
        </p:nvSpPr>
        <p:spPr>
          <a:xfrm>
            <a:off x="6929390" y="3047794"/>
            <a:ext cx="20223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Lala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87" name="Google Shape;187;p24"/>
          <p:cNvSpPr txBox="1">
            <a:spLocks noGrp="1"/>
          </p:cNvSpPr>
          <p:nvPr>
            <p:ph type="body" idx="4294967295"/>
          </p:nvPr>
        </p:nvSpPr>
        <p:spPr>
          <a:xfrm>
            <a:off x="6929390" y="3572413"/>
            <a:ext cx="20223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Sviluppatrice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36873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Perspectives</a:t>
            </a:r>
            <a:endParaRPr/>
          </a:p>
        </p:txBody>
      </p:sp>
      <p:sp>
        <p:nvSpPr>
          <p:cNvPr id="193" name="Google Shape;193;p25"/>
          <p:cNvSpPr txBox="1"/>
          <p:nvPr/>
        </p:nvSpPr>
        <p:spPr>
          <a:xfrm>
            <a:off x="4563150" y="572850"/>
            <a:ext cx="4119900" cy="39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Roboto"/>
              <a:buChar char="➔"/>
            </a:pPr>
            <a:r>
              <a:rPr lang="en" sz="1800" b="1" i="1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Supporto degli altri canali di comunicazione.</a:t>
            </a:r>
            <a:endParaRPr sz="1800" b="1" i="1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Roboto"/>
              <a:buChar char="➔"/>
            </a:pPr>
            <a:r>
              <a:rPr lang="en" sz="1800" b="1" i="1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Miglioramento della grafica della web app.</a:t>
            </a:r>
            <a:endParaRPr sz="1800" b="1" i="1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Roboto"/>
              <a:buChar char="➔"/>
            </a:pPr>
            <a:r>
              <a:rPr lang="en" sz="1800" b="1" i="1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Implementazione di un algoritmo di reinforcement learning per che ha per obiettivo la creazione  di un Assistente Virtuale basandosi sulle conversazioni tra agenti  e clienti. </a:t>
            </a:r>
            <a:endParaRPr sz="16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/>
          <p:nvPr/>
        </p:nvSpPr>
        <p:spPr>
          <a:xfrm>
            <a:off x="3000300" y="2118900"/>
            <a:ext cx="31434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Thank you!</a:t>
            </a:r>
            <a:endParaRPr sz="4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/>
        </p:nvSpPr>
        <p:spPr>
          <a:xfrm>
            <a:off x="2345625" y="1714500"/>
            <a:ext cx="3376500" cy="7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http://192.168.30.83:5000/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/>
        </p:nvSpPr>
        <p:spPr>
          <a:xfrm>
            <a:off x="2345625" y="1714500"/>
            <a:ext cx="3376500" cy="7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Loghi Tecnologie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28"/>
          <p:cNvSpPr txBox="1"/>
          <p:nvPr/>
        </p:nvSpPr>
        <p:spPr>
          <a:xfrm>
            <a:off x="2224550" y="2813550"/>
            <a:ext cx="3376500" cy="7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Documentazione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http://192.168.30.83:5000/apidocs/</a:t>
            </a:r>
            <a:endParaRPr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RobotSapiens</a:t>
            </a:r>
            <a:endParaRPr sz="2800"/>
          </a:p>
        </p:txBody>
      </p:sp>
      <p:sp>
        <p:nvSpPr>
          <p:cNvPr id="215" name="Google Shape;215;p29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Lorem ipsum dolor sit amet, consectetur adipiscing elit, sed do eiusmod tempor incididunt</a:t>
            </a:r>
            <a:endParaRPr/>
          </a:p>
        </p:txBody>
      </p:sp>
      <p:sp>
        <p:nvSpPr>
          <p:cNvPr id="216" name="Google Shape;216;p29"/>
          <p:cNvSpPr txBox="1">
            <a:spLocks noGrp="1"/>
          </p:cNvSpPr>
          <p:nvPr>
            <p:ph type="title"/>
          </p:nvPr>
        </p:nvSpPr>
        <p:spPr>
          <a:xfrm>
            <a:off x="4337500" y="514150"/>
            <a:ext cx="3753900" cy="9621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Consumer</a:t>
            </a:r>
            <a:endParaRPr/>
          </a:p>
        </p:txBody>
      </p:sp>
      <p:cxnSp>
        <p:nvCxnSpPr>
          <p:cNvPr id="217" name="Google Shape;217;p29"/>
          <p:cNvCxnSpPr>
            <a:stCxn id="216" idx="2"/>
            <a:endCxn id="218" idx="0"/>
          </p:cNvCxnSpPr>
          <p:nvPr/>
        </p:nvCxnSpPr>
        <p:spPr>
          <a:xfrm>
            <a:off x="6214450" y="1476250"/>
            <a:ext cx="0" cy="6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" name="Google Shape;218;p29"/>
          <p:cNvSpPr txBox="1">
            <a:spLocks noGrp="1"/>
          </p:cNvSpPr>
          <p:nvPr>
            <p:ph type="title"/>
          </p:nvPr>
        </p:nvSpPr>
        <p:spPr>
          <a:xfrm>
            <a:off x="4337500" y="2090676"/>
            <a:ext cx="3753900" cy="9621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Venue</a:t>
            </a:r>
            <a:endParaRPr/>
          </a:p>
        </p:txBody>
      </p:sp>
      <p:cxnSp>
        <p:nvCxnSpPr>
          <p:cNvPr id="219" name="Google Shape;219;p29"/>
          <p:cNvCxnSpPr>
            <a:stCxn id="218" idx="2"/>
            <a:endCxn id="220" idx="0"/>
          </p:cNvCxnSpPr>
          <p:nvPr/>
        </p:nvCxnSpPr>
        <p:spPr>
          <a:xfrm>
            <a:off x="6214450" y="3052776"/>
            <a:ext cx="0" cy="6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" name="Google Shape;220;p29"/>
          <p:cNvSpPr txBox="1">
            <a:spLocks noGrp="1"/>
          </p:cNvSpPr>
          <p:nvPr>
            <p:ph type="title"/>
          </p:nvPr>
        </p:nvSpPr>
        <p:spPr>
          <a:xfrm>
            <a:off x="4337501" y="3667157"/>
            <a:ext cx="3753900" cy="9621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Artist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Milestones</a:t>
            </a:r>
            <a:r>
              <a:rPr lang="en" sz="1400"/>
              <a:t> </a:t>
            </a:r>
            <a:r>
              <a:rPr lang="en" sz="1400" i="1"/>
              <a:t> </a:t>
            </a:r>
            <a:endParaRPr sz="1400" i="1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1600" i="1"/>
              <a:t>Show where you are in the process and what’s left to tackle</a:t>
            </a:r>
            <a:endParaRPr sz="1600" i="1"/>
          </a:p>
        </p:txBody>
      </p:sp>
      <p:cxnSp>
        <p:nvCxnSpPr>
          <p:cNvPr id="226" name="Google Shape;226;p30"/>
          <p:cNvCxnSpPr/>
          <p:nvPr/>
        </p:nvCxnSpPr>
        <p:spPr>
          <a:xfrm rot="10800000">
            <a:off x="680050" y="2152465"/>
            <a:ext cx="0" cy="8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727112" y="1995899"/>
            <a:ext cx="18141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January 20XX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28" name="Google Shape;228;p30"/>
          <p:cNvSpPr txBox="1">
            <a:spLocks noGrp="1"/>
          </p:cNvSpPr>
          <p:nvPr>
            <p:ph type="body" idx="1"/>
          </p:nvPr>
        </p:nvSpPr>
        <p:spPr>
          <a:xfrm>
            <a:off x="727112" y="2285925"/>
            <a:ext cx="18141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Lorem ipsum dolor sit amet, consectetur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229" name="Google Shape;229;p30"/>
          <p:cNvCxnSpPr/>
          <p:nvPr/>
        </p:nvCxnSpPr>
        <p:spPr>
          <a:xfrm>
            <a:off x="2114150" y="3375004"/>
            <a:ext cx="0" cy="8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30" name="Google Shape;230;p30"/>
          <p:cNvSpPr txBox="1">
            <a:spLocks noGrp="1"/>
          </p:cNvSpPr>
          <p:nvPr>
            <p:ph type="title"/>
          </p:nvPr>
        </p:nvSpPr>
        <p:spPr>
          <a:xfrm>
            <a:off x="2161212" y="3974191"/>
            <a:ext cx="18141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March 20XX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31" name="Google Shape;231;p30"/>
          <p:cNvSpPr txBox="1">
            <a:spLocks noGrp="1"/>
          </p:cNvSpPr>
          <p:nvPr>
            <p:ph type="body" idx="1"/>
          </p:nvPr>
        </p:nvSpPr>
        <p:spPr>
          <a:xfrm>
            <a:off x="2161212" y="4264217"/>
            <a:ext cx="18141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Lorem ipsum dolor sit amet, consectetur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232" name="Google Shape;232;p30"/>
          <p:cNvCxnSpPr/>
          <p:nvPr/>
        </p:nvCxnSpPr>
        <p:spPr>
          <a:xfrm rot="10800000">
            <a:off x="4232825" y="2145365"/>
            <a:ext cx="0" cy="8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33" name="Google Shape;233;p30"/>
          <p:cNvSpPr txBox="1">
            <a:spLocks noGrp="1"/>
          </p:cNvSpPr>
          <p:nvPr>
            <p:ph type="title"/>
          </p:nvPr>
        </p:nvSpPr>
        <p:spPr>
          <a:xfrm>
            <a:off x="4279887" y="1995911"/>
            <a:ext cx="18141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June 20XX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34" name="Google Shape;234;p30"/>
          <p:cNvSpPr txBox="1">
            <a:spLocks noGrp="1"/>
          </p:cNvSpPr>
          <p:nvPr>
            <p:ph type="body" idx="1"/>
          </p:nvPr>
        </p:nvSpPr>
        <p:spPr>
          <a:xfrm>
            <a:off x="4279887" y="2285937"/>
            <a:ext cx="18141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Lorem ipsum dolor sit amet, consectetur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235" name="Google Shape;235;p30"/>
          <p:cNvCxnSpPr/>
          <p:nvPr/>
        </p:nvCxnSpPr>
        <p:spPr>
          <a:xfrm>
            <a:off x="4957475" y="3375021"/>
            <a:ext cx="0" cy="8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36" name="Google Shape;236;p30"/>
          <p:cNvSpPr txBox="1">
            <a:spLocks noGrp="1"/>
          </p:cNvSpPr>
          <p:nvPr>
            <p:ph type="title"/>
          </p:nvPr>
        </p:nvSpPr>
        <p:spPr>
          <a:xfrm>
            <a:off x="5004537" y="3970916"/>
            <a:ext cx="18141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July 20XX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37" name="Google Shape;237;p30"/>
          <p:cNvSpPr txBox="1">
            <a:spLocks noGrp="1"/>
          </p:cNvSpPr>
          <p:nvPr>
            <p:ph type="body" idx="1"/>
          </p:nvPr>
        </p:nvSpPr>
        <p:spPr>
          <a:xfrm>
            <a:off x="5004537" y="4260942"/>
            <a:ext cx="18141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Lorem ipsum dolor sit amet, consectetur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238" name="Google Shape;238;p30"/>
          <p:cNvCxnSpPr/>
          <p:nvPr/>
        </p:nvCxnSpPr>
        <p:spPr>
          <a:xfrm rot="10800000">
            <a:off x="7080781" y="2145365"/>
            <a:ext cx="0" cy="8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39" name="Google Shape;239;p30"/>
          <p:cNvSpPr txBox="1">
            <a:spLocks noGrp="1"/>
          </p:cNvSpPr>
          <p:nvPr>
            <p:ph type="title"/>
          </p:nvPr>
        </p:nvSpPr>
        <p:spPr>
          <a:xfrm>
            <a:off x="7127837" y="1995911"/>
            <a:ext cx="18141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October 20XX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40" name="Google Shape;240;p30"/>
          <p:cNvSpPr txBox="1">
            <a:spLocks noGrp="1"/>
          </p:cNvSpPr>
          <p:nvPr>
            <p:ph type="body" idx="1"/>
          </p:nvPr>
        </p:nvSpPr>
        <p:spPr>
          <a:xfrm>
            <a:off x="7127837" y="2285937"/>
            <a:ext cx="18141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Lorem ipsum dolor sit amet, consectetur</a:t>
            </a:r>
            <a:endParaRPr sz="1200">
              <a:solidFill>
                <a:schemeClr val="dk2"/>
              </a:solidFill>
            </a:endParaRPr>
          </a:p>
        </p:txBody>
      </p:sp>
      <p:graphicFrame>
        <p:nvGraphicFramePr>
          <p:cNvPr id="241" name="Google Shape;241;p30"/>
          <p:cNvGraphicFramePr/>
          <p:nvPr/>
        </p:nvGraphicFramePr>
        <p:xfrm>
          <a:off x="323100" y="29832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{D729A6E4-2D78-4784-9065-7C789E66B5E9}</a:tableStyleId>
              </a:tblPr>
              <a:tblGrid>
                <a:gridCol w="71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Jan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Feb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Mar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Apr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May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Jun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Jul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Aug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Sept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Oct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Nov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Dec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cxnSp>
        <p:nvCxnSpPr>
          <p:cNvPr id="247" name="Google Shape;247;p31"/>
          <p:cNvCxnSpPr/>
          <p:nvPr/>
        </p:nvCxnSpPr>
        <p:spPr>
          <a:xfrm>
            <a:off x="929038" y="2507950"/>
            <a:ext cx="0" cy="10386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31"/>
          <p:cNvSpPr txBox="1">
            <a:spLocks noGrp="1"/>
          </p:cNvSpPr>
          <p:nvPr>
            <p:ph type="title"/>
          </p:nvPr>
        </p:nvSpPr>
        <p:spPr>
          <a:xfrm>
            <a:off x="976112" y="2384687"/>
            <a:ext cx="18141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1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49" name="Google Shape;249;p31"/>
          <p:cNvSpPr txBox="1">
            <a:spLocks noGrp="1"/>
          </p:cNvSpPr>
          <p:nvPr>
            <p:ph type="body" idx="1"/>
          </p:nvPr>
        </p:nvSpPr>
        <p:spPr>
          <a:xfrm>
            <a:off x="976112" y="2674713"/>
            <a:ext cx="18141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Lorem ipsum dolor sit amet, consectetur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250" name="Google Shape;250;p31"/>
          <p:cNvCxnSpPr/>
          <p:nvPr/>
        </p:nvCxnSpPr>
        <p:spPr>
          <a:xfrm>
            <a:off x="3395738" y="2355550"/>
            <a:ext cx="0" cy="10386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1" name="Google Shape;251;p31"/>
          <p:cNvSpPr txBox="1">
            <a:spLocks noGrp="1"/>
          </p:cNvSpPr>
          <p:nvPr>
            <p:ph type="title"/>
          </p:nvPr>
        </p:nvSpPr>
        <p:spPr>
          <a:xfrm>
            <a:off x="3442812" y="2241076"/>
            <a:ext cx="18141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2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52" name="Google Shape;252;p31"/>
          <p:cNvSpPr txBox="1">
            <a:spLocks noGrp="1"/>
          </p:cNvSpPr>
          <p:nvPr>
            <p:ph type="body" idx="1"/>
          </p:nvPr>
        </p:nvSpPr>
        <p:spPr>
          <a:xfrm>
            <a:off x="3442812" y="2531101"/>
            <a:ext cx="18141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Lorem ipsum dolor sit amet, consectetur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253" name="Google Shape;253;p31"/>
          <p:cNvCxnSpPr/>
          <p:nvPr/>
        </p:nvCxnSpPr>
        <p:spPr>
          <a:xfrm>
            <a:off x="6457563" y="2053100"/>
            <a:ext cx="0" cy="10386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31"/>
          <p:cNvSpPr txBox="1">
            <a:spLocks noGrp="1"/>
          </p:cNvSpPr>
          <p:nvPr>
            <p:ph type="title"/>
          </p:nvPr>
        </p:nvSpPr>
        <p:spPr>
          <a:xfrm>
            <a:off x="6504637" y="1929945"/>
            <a:ext cx="18141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3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55" name="Google Shape;255;p31"/>
          <p:cNvSpPr txBox="1">
            <a:spLocks noGrp="1"/>
          </p:cNvSpPr>
          <p:nvPr>
            <p:ph type="body" idx="1"/>
          </p:nvPr>
        </p:nvSpPr>
        <p:spPr>
          <a:xfrm>
            <a:off x="6504637" y="2219971"/>
            <a:ext cx="18141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Lorem ipsum dolor sit amet, consectetur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256" name="Google Shape;256;p31"/>
          <p:cNvGrpSpPr/>
          <p:nvPr/>
        </p:nvGrpSpPr>
        <p:grpSpPr>
          <a:xfrm>
            <a:off x="929030" y="3219673"/>
            <a:ext cx="6993309" cy="1520400"/>
            <a:chOff x="929030" y="3219673"/>
            <a:chExt cx="6993309" cy="1520400"/>
          </a:xfrm>
        </p:grpSpPr>
        <p:cxnSp>
          <p:nvCxnSpPr>
            <p:cNvPr id="257" name="Google Shape;257;p31"/>
            <p:cNvCxnSpPr>
              <a:stCxn id="258" idx="6"/>
              <a:endCxn id="259" idx="2"/>
            </p:cNvCxnSpPr>
            <p:nvPr/>
          </p:nvCxnSpPr>
          <p:spPr>
            <a:xfrm>
              <a:off x="1537730" y="3979907"/>
              <a:ext cx="4864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258" name="Google Shape;258;p31"/>
            <p:cNvSpPr/>
            <p:nvPr/>
          </p:nvSpPr>
          <p:spPr>
            <a:xfrm>
              <a:off x="929030" y="3675557"/>
              <a:ext cx="608700" cy="60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1"/>
            <p:cNvSpPr/>
            <p:nvPr/>
          </p:nvSpPr>
          <p:spPr>
            <a:xfrm>
              <a:off x="3421283" y="3431305"/>
              <a:ext cx="1097100" cy="1097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1"/>
            <p:cNvSpPr/>
            <p:nvPr/>
          </p:nvSpPr>
          <p:spPr>
            <a:xfrm>
              <a:off x="6401939" y="3219673"/>
              <a:ext cx="1520400" cy="1520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4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/>
              <a:t>Mission statement: </a:t>
            </a:r>
            <a:r>
              <a:rPr lang="en" sz="4800"/>
              <a:t>Your company’s mission goes here</a:t>
            </a:r>
            <a:endParaRPr sz="4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2"/>
          <p:cNvPicPr preferRelativeResize="0"/>
          <p:nvPr/>
        </p:nvPicPr>
        <p:blipFill rotWithShape="1">
          <a:blip r:embed="rId3">
            <a:alphaModFix/>
          </a:blip>
          <a:srcRect b="9477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2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technology: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GPS + RFID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Revenue model</a:t>
            </a:r>
            <a:endParaRPr sz="2800"/>
          </a:p>
        </p:txBody>
      </p:sp>
      <p:sp>
        <p:nvSpPr>
          <p:cNvPr id="272" name="Google Shape;272;p33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Lorem ipsum dolor sit amet, consectetur adipiscing elit, sed do eiusmod tempor incididunt</a:t>
            </a:r>
            <a:endParaRPr/>
          </a:p>
        </p:txBody>
      </p:sp>
      <p:sp>
        <p:nvSpPr>
          <p:cNvPr id="273" name="Google Shape;273;p33"/>
          <p:cNvSpPr txBox="1">
            <a:spLocks noGrp="1"/>
          </p:cNvSpPr>
          <p:nvPr>
            <p:ph type="title"/>
          </p:nvPr>
        </p:nvSpPr>
        <p:spPr>
          <a:xfrm>
            <a:off x="4337500" y="514150"/>
            <a:ext cx="3753900" cy="9621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Consumer</a:t>
            </a:r>
            <a:endParaRPr/>
          </a:p>
        </p:txBody>
      </p:sp>
      <p:cxnSp>
        <p:nvCxnSpPr>
          <p:cNvPr id="274" name="Google Shape;274;p33"/>
          <p:cNvCxnSpPr>
            <a:stCxn id="273" idx="2"/>
            <a:endCxn id="275" idx="0"/>
          </p:cNvCxnSpPr>
          <p:nvPr/>
        </p:nvCxnSpPr>
        <p:spPr>
          <a:xfrm>
            <a:off x="6214450" y="1476250"/>
            <a:ext cx="0" cy="6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" name="Google Shape;275;p33"/>
          <p:cNvSpPr txBox="1">
            <a:spLocks noGrp="1"/>
          </p:cNvSpPr>
          <p:nvPr>
            <p:ph type="title"/>
          </p:nvPr>
        </p:nvSpPr>
        <p:spPr>
          <a:xfrm>
            <a:off x="4337500" y="2090676"/>
            <a:ext cx="3753900" cy="9621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Venue</a:t>
            </a:r>
            <a:endParaRPr/>
          </a:p>
        </p:txBody>
      </p:sp>
      <p:cxnSp>
        <p:nvCxnSpPr>
          <p:cNvPr id="276" name="Google Shape;276;p33"/>
          <p:cNvCxnSpPr>
            <a:stCxn id="275" idx="2"/>
            <a:endCxn id="277" idx="0"/>
          </p:cNvCxnSpPr>
          <p:nvPr/>
        </p:nvCxnSpPr>
        <p:spPr>
          <a:xfrm>
            <a:off x="6214450" y="3052776"/>
            <a:ext cx="0" cy="6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7" name="Google Shape;277;p33"/>
          <p:cNvSpPr txBox="1">
            <a:spLocks noGrp="1"/>
          </p:cNvSpPr>
          <p:nvPr>
            <p:ph type="title"/>
          </p:nvPr>
        </p:nvSpPr>
        <p:spPr>
          <a:xfrm>
            <a:off x="4337501" y="3667157"/>
            <a:ext cx="3753900" cy="9621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Artist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4" descr="Overhead shot of young people sitting on a boardwalk"/>
          <p:cNvPicPr preferRelativeResize="0"/>
          <p:nvPr/>
        </p:nvPicPr>
        <p:blipFill rotWithShape="1">
          <a:blip r:embed="rId3">
            <a:alphaModFix/>
          </a:blip>
          <a:srcRect t="8630" r="1254" b="8063"/>
          <a:stretch/>
        </p:blipFill>
        <p:spPr>
          <a:xfrm>
            <a:off x="-30675" y="0"/>
            <a:ext cx="917467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4439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Why now?</a:t>
            </a:r>
            <a:endParaRPr sz="3000" b="1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3000"/>
              <a:t>Lorem ipsum dolor sit amet, consectetur adipiscing elit, sed do eiusmod tempor incididunt</a:t>
            </a:r>
            <a:endParaRPr/>
          </a:p>
        </p:txBody>
      </p:sp>
      <p:grpSp>
        <p:nvGrpSpPr>
          <p:cNvPr id="284" name="Google Shape;284;p34"/>
          <p:cNvGrpSpPr/>
          <p:nvPr/>
        </p:nvGrpSpPr>
        <p:grpSpPr>
          <a:xfrm>
            <a:off x="5212394" y="864520"/>
            <a:ext cx="3307407" cy="3307407"/>
            <a:chOff x="5212394" y="864520"/>
            <a:chExt cx="3307407" cy="3307407"/>
          </a:xfrm>
        </p:grpSpPr>
        <p:sp>
          <p:nvSpPr>
            <p:cNvPr id="285" name="Google Shape;285;p34"/>
            <p:cNvSpPr/>
            <p:nvPr/>
          </p:nvSpPr>
          <p:spPr>
            <a:xfrm>
              <a:off x="521239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4"/>
            <p:cNvSpPr/>
            <p:nvPr/>
          </p:nvSpPr>
          <p:spPr>
            <a:xfrm>
              <a:off x="554948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4"/>
            <p:cNvSpPr/>
            <p:nvPr/>
          </p:nvSpPr>
          <p:spPr>
            <a:xfrm>
              <a:off x="5886575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4"/>
            <p:cNvSpPr/>
            <p:nvPr/>
          </p:nvSpPr>
          <p:spPr>
            <a:xfrm>
              <a:off x="622366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4"/>
            <p:cNvSpPr/>
            <p:nvPr/>
          </p:nvSpPr>
          <p:spPr>
            <a:xfrm>
              <a:off x="656075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4"/>
            <p:cNvSpPr/>
            <p:nvPr/>
          </p:nvSpPr>
          <p:spPr>
            <a:xfrm>
              <a:off x="689784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4"/>
            <p:cNvSpPr/>
            <p:nvPr/>
          </p:nvSpPr>
          <p:spPr>
            <a:xfrm>
              <a:off x="7234932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4"/>
            <p:cNvSpPr/>
            <p:nvPr/>
          </p:nvSpPr>
          <p:spPr>
            <a:xfrm>
              <a:off x="757202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4"/>
            <p:cNvSpPr/>
            <p:nvPr/>
          </p:nvSpPr>
          <p:spPr>
            <a:xfrm>
              <a:off x="790911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4"/>
            <p:cNvSpPr/>
            <p:nvPr/>
          </p:nvSpPr>
          <p:spPr>
            <a:xfrm>
              <a:off x="8246201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4"/>
            <p:cNvSpPr/>
            <p:nvPr/>
          </p:nvSpPr>
          <p:spPr>
            <a:xfrm>
              <a:off x="521239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4"/>
            <p:cNvSpPr/>
            <p:nvPr/>
          </p:nvSpPr>
          <p:spPr>
            <a:xfrm>
              <a:off x="554948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4"/>
            <p:cNvSpPr/>
            <p:nvPr/>
          </p:nvSpPr>
          <p:spPr>
            <a:xfrm>
              <a:off x="5886575" y="1201621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4"/>
            <p:cNvSpPr/>
            <p:nvPr/>
          </p:nvSpPr>
          <p:spPr>
            <a:xfrm>
              <a:off x="622366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4"/>
            <p:cNvSpPr/>
            <p:nvPr/>
          </p:nvSpPr>
          <p:spPr>
            <a:xfrm>
              <a:off x="656075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4"/>
            <p:cNvSpPr/>
            <p:nvPr/>
          </p:nvSpPr>
          <p:spPr>
            <a:xfrm>
              <a:off x="689784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4"/>
            <p:cNvSpPr/>
            <p:nvPr/>
          </p:nvSpPr>
          <p:spPr>
            <a:xfrm>
              <a:off x="7234932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4"/>
            <p:cNvSpPr/>
            <p:nvPr/>
          </p:nvSpPr>
          <p:spPr>
            <a:xfrm>
              <a:off x="757202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4"/>
            <p:cNvSpPr/>
            <p:nvPr/>
          </p:nvSpPr>
          <p:spPr>
            <a:xfrm>
              <a:off x="790911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4"/>
            <p:cNvSpPr/>
            <p:nvPr/>
          </p:nvSpPr>
          <p:spPr>
            <a:xfrm>
              <a:off x="8246201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4"/>
            <p:cNvSpPr/>
            <p:nvPr/>
          </p:nvSpPr>
          <p:spPr>
            <a:xfrm>
              <a:off x="521239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4"/>
            <p:cNvSpPr/>
            <p:nvPr/>
          </p:nvSpPr>
          <p:spPr>
            <a:xfrm>
              <a:off x="554948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4"/>
            <p:cNvSpPr/>
            <p:nvPr/>
          </p:nvSpPr>
          <p:spPr>
            <a:xfrm>
              <a:off x="5886575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4"/>
            <p:cNvSpPr/>
            <p:nvPr/>
          </p:nvSpPr>
          <p:spPr>
            <a:xfrm>
              <a:off x="622366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4"/>
            <p:cNvSpPr/>
            <p:nvPr/>
          </p:nvSpPr>
          <p:spPr>
            <a:xfrm>
              <a:off x="656075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4"/>
            <p:cNvSpPr/>
            <p:nvPr/>
          </p:nvSpPr>
          <p:spPr>
            <a:xfrm>
              <a:off x="689784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4"/>
            <p:cNvSpPr/>
            <p:nvPr/>
          </p:nvSpPr>
          <p:spPr>
            <a:xfrm>
              <a:off x="7234932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4"/>
            <p:cNvSpPr/>
            <p:nvPr/>
          </p:nvSpPr>
          <p:spPr>
            <a:xfrm>
              <a:off x="757202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4"/>
            <p:cNvSpPr/>
            <p:nvPr/>
          </p:nvSpPr>
          <p:spPr>
            <a:xfrm>
              <a:off x="790911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4"/>
            <p:cNvSpPr/>
            <p:nvPr/>
          </p:nvSpPr>
          <p:spPr>
            <a:xfrm>
              <a:off x="8246201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4"/>
            <p:cNvSpPr/>
            <p:nvPr/>
          </p:nvSpPr>
          <p:spPr>
            <a:xfrm>
              <a:off x="521239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4"/>
            <p:cNvSpPr/>
            <p:nvPr/>
          </p:nvSpPr>
          <p:spPr>
            <a:xfrm>
              <a:off x="554948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4"/>
            <p:cNvSpPr/>
            <p:nvPr/>
          </p:nvSpPr>
          <p:spPr>
            <a:xfrm>
              <a:off x="5886575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4"/>
            <p:cNvSpPr/>
            <p:nvPr/>
          </p:nvSpPr>
          <p:spPr>
            <a:xfrm>
              <a:off x="622366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4"/>
            <p:cNvSpPr/>
            <p:nvPr/>
          </p:nvSpPr>
          <p:spPr>
            <a:xfrm>
              <a:off x="656075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4"/>
            <p:cNvSpPr/>
            <p:nvPr/>
          </p:nvSpPr>
          <p:spPr>
            <a:xfrm>
              <a:off x="689784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4"/>
            <p:cNvSpPr/>
            <p:nvPr/>
          </p:nvSpPr>
          <p:spPr>
            <a:xfrm>
              <a:off x="7234932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4"/>
            <p:cNvSpPr/>
            <p:nvPr/>
          </p:nvSpPr>
          <p:spPr>
            <a:xfrm>
              <a:off x="757202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4"/>
            <p:cNvSpPr/>
            <p:nvPr/>
          </p:nvSpPr>
          <p:spPr>
            <a:xfrm>
              <a:off x="790911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4"/>
            <p:cNvSpPr/>
            <p:nvPr/>
          </p:nvSpPr>
          <p:spPr>
            <a:xfrm>
              <a:off x="8246201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4"/>
            <p:cNvSpPr/>
            <p:nvPr/>
          </p:nvSpPr>
          <p:spPr>
            <a:xfrm>
              <a:off x="521239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4"/>
            <p:cNvSpPr/>
            <p:nvPr/>
          </p:nvSpPr>
          <p:spPr>
            <a:xfrm>
              <a:off x="554948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4"/>
            <p:cNvSpPr/>
            <p:nvPr/>
          </p:nvSpPr>
          <p:spPr>
            <a:xfrm>
              <a:off x="5886575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4"/>
            <p:cNvSpPr/>
            <p:nvPr/>
          </p:nvSpPr>
          <p:spPr>
            <a:xfrm>
              <a:off x="622366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4"/>
            <p:cNvSpPr/>
            <p:nvPr/>
          </p:nvSpPr>
          <p:spPr>
            <a:xfrm>
              <a:off x="656075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4"/>
            <p:cNvSpPr/>
            <p:nvPr/>
          </p:nvSpPr>
          <p:spPr>
            <a:xfrm>
              <a:off x="689784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4"/>
            <p:cNvSpPr/>
            <p:nvPr/>
          </p:nvSpPr>
          <p:spPr>
            <a:xfrm>
              <a:off x="7234932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4"/>
            <p:cNvSpPr/>
            <p:nvPr/>
          </p:nvSpPr>
          <p:spPr>
            <a:xfrm>
              <a:off x="757202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4"/>
            <p:cNvSpPr/>
            <p:nvPr/>
          </p:nvSpPr>
          <p:spPr>
            <a:xfrm>
              <a:off x="790911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4"/>
            <p:cNvSpPr/>
            <p:nvPr/>
          </p:nvSpPr>
          <p:spPr>
            <a:xfrm>
              <a:off x="8246201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4"/>
            <p:cNvSpPr/>
            <p:nvPr/>
          </p:nvSpPr>
          <p:spPr>
            <a:xfrm>
              <a:off x="521239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4"/>
            <p:cNvSpPr/>
            <p:nvPr/>
          </p:nvSpPr>
          <p:spPr>
            <a:xfrm>
              <a:off x="554948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4"/>
            <p:cNvSpPr/>
            <p:nvPr/>
          </p:nvSpPr>
          <p:spPr>
            <a:xfrm>
              <a:off x="5886575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4"/>
            <p:cNvSpPr/>
            <p:nvPr/>
          </p:nvSpPr>
          <p:spPr>
            <a:xfrm>
              <a:off x="622366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4"/>
            <p:cNvSpPr/>
            <p:nvPr/>
          </p:nvSpPr>
          <p:spPr>
            <a:xfrm>
              <a:off x="656075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4"/>
            <p:cNvSpPr/>
            <p:nvPr/>
          </p:nvSpPr>
          <p:spPr>
            <a:xfrm>
              <a:off x="689784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4"/>
            <p:cNvSpPr/>
            <p:nvPr/>
          </p:nvSpPr>
          <p:spPr>
            <a:xfrm>
              <a:off x="7234932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757202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790911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8246201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4"/>
            <p:cNvSpPr/>
            <p:nvPr/>
          </p:nvSpPr>
          <p:spPr>
            <a:xfrm>
              <a:off x="521239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4"/>
            <p:cNvSpPr/>
            <p:nvPr/>
          </p:nvSpPr>
          <p:spPr>
            <a:xfrm>
              <a:off x="554948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4"/>
            <p:cNvSpPr/>
            <p:nvPr/>
          </p:nvSpPr>
          <p:spPr>
            <a:xfrm>
              <a:off x="5886575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4"/>
            <p:cNvSpPr/>
            <p:nvPr/>
          </p:nvSpPr>
          <p:spPr>
            <a:xfrm>
              <a:off x="622366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4"/>
            <p:cNvSpPr/>
            <p:nvPr/>
          </p:nvSpPr>
          <p:spPr>
            <a:xfrm>
              <a:off x="656075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4"/>
            <p:cNvSpPr/>
            <p:nvPr/>
          </p:nvSpPr>
          <p:spPr>
            <a:xfrm>
              <a:off x="689784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4"/>
            <p:cNvSpPr/>
            <p:nvPr/>
          </p:nvSpPr>
          <p:spPr>
            <a:xfrm>
              <a:off x="7234932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4"/>
            <p:cNvSpPr/>
            <p:nvPr/>
          </p:nvSpPr>
          <p:spPr>
            <a:xfrm>
              <a:off x="757202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4"/>
            <p:cNvSpPr/>
            <p:nvPr/>
          </p:nvSpPr>
          <p:spPr>
            <a:xfrm>
              <a:off x="790911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4"/>
            <p:cNvSpPr/>
            <p:nvPr/>
          </p:nvSpPr>
          <p:spPr>
            <a:xfrm>
              <a:off x="8246201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4"/>
            <p:cNvSpPr/>
            <p:nvPr/>
          </p:nvSpPr>
          <p:spPr>
            <a:xfrm>
              <a:off x="521239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4"/>
            <p:cNvSpPr/>
            <p:nvPr/>
          </p:nvSpPr>
          <p:spPr>
            <a:xfrm>
              <a:off x="554948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4"/>
            <p:cNvSpPr/>
            <p:nvPr/>
          </p:nvSpPr>
          <p:spPr>
            <a:xfrm>
              <a:off x="5886575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622366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656075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689784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4"/>
            <p:cNvSpPr/>
            <p:nvPr/>
          </p:nvSpPr>
          <p:spPr>
            <a:xfrm>
              <a:off x="723493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4"/>
            <p:cNvSpPr/>
            <p:nvPr/>
          </p:nvSpPr>
          <p:spPr>
            <a:xfrm>
              <a:off x="757202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790911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8246201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4"/>
            <p:cNvSpPr/>
            <p:nvPr/>
          </p:nvSpPr>
          <p:spPr>
            <a:xfrm>
              <a:off x="521239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4"/>
            <p:cNvSpPr/>
            <p:nvPr/>
          </p:nvSpPr>
          <p:spPr>
            <a:xfrm>
              <a:off x="554948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4"/>
            <p:cNvSpPr/>
            <p:nvPr/>
          </p:nvSpPr>
          <p:spPr>
            <a:xfrm>
              <a:off x="5886575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4"/>
            <p:cNvSpPr/>
            <p:nvPr/>
          </p:nvSpPr>
          <p:spPr>
            <a:xfrm>
              <a:off x="622366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4"/>
            <p:cNvSpPr/>
            <p:nvPr/>
          </p:nvSpPr>
          <p:spPr>
            <a:xfrm>
              <a:off x="656075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4"/>
            <p:cNvSpPr/>
            <p:nvPr/>
          </p:nvSpPr>
          <p:spPr>
            <a:xfrm>
              <a:off x="689784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4"/>
            <p:cNvSpPr/>
            <p:nvPr/>
          </p:nvSpPr>
          <p:spPr>
            <a:xfrm>
              <a:off x="7234932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4"/>
            <p:cNvSpPr/>
            <p:nvPr/>
          </p:nvSpPr>
          <p:spPr>
            <a:xfrm>
              <a:off x="757202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4"/>
            <p:cNvSpPr/>
            <p:nvPr/>
          </p:nvSpPr>
          <p:spPr>
            <a:xfrm>
              <a:off x="790911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4"/>
            <p:cNvSpPr/>
            <p:nvPr/>
          </p:nvSpPr>
          <p:spPr>
            <a:xfrm>
              <a:off x="8246201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4"/>
            <p:cNvSpPr/>
            <p:nvPr/>
          </p:nvSpPr>
          <p:spPr>
            <a:xfrm>
              <a:off x="521239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4"/>
            <p:cNvSpPr/>
            <p:nvPr/>
          </p:nvSpPr>
          <p:spPr>
            <a:xfrm>
              <a:off x="554948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4"/>
            <p:cNvSpPr/>
            <p:nvPr/>
          </p:nvSpPr>
          <p:spPr>
            <a:xfrm>
              <a:off x="5886575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4"/>
            <p:cNvSpPr/>
            <p:nvPr/>
          </p:nvSpPr>
          <p:spPr>
            <a:xfrm>
              <a:off x="622366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4"/>
            <p:cNvSpPr/>
            <p:nvPr/>
          </p:nvSpPr>
          <p:spPr>
            <a:xfrm>
              <a:off x="656075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4"/>
            <p:cNvSpPr/>
            <p:nvPr/>
          </p:nvSpPr>
          <p:spPr>
            <a:xfrm>
              <a:off x="689784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4"/>
            <p:cNvSpPr/>
            <p:nvPr/>
          </p:nvSpPr>
          <p:spPr>
            <a:xfrm>
              <a:off x="7234932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4"/>
            <p:cNvSpPr/>
            <p:nvPr/>
          </p:nvSpPr>
          <p:spPr>
            <a:xfrm>
              <a:off x="757202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4"/>
            <p:cNvSpPr/>
            <p:nvPr/>
          </p:nvSpPr>
          <p:spPr>
            <a:xfrm>
              <a:off x="790911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4"/>
            <p:cNvSpPr/>
            <p:nvPr/>
          </p:nvSpPr>
          <p:spPr>
            <a:xfrm>
              <a:off x="8246201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Voice is complex to be Indexed</a:t>
            </a:r>
            <a:endParaRPr sz="18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dirty="0"/>
              <a:t>High</a:t>
            </a:r>
            <a:r>
              <a:rPr lang="en" sz="1800" dirty="0"/>
              <a:t> </a:t>
            </a:r>
            <a:r>
              <a:rPr lang="en-US" sz="1800" dirty="0"/>
              <a:t>Idle Time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dirty="0"/>
              <a:t>Complementary AI Inapplicable</a:t>
            </a:r>
            <a:endParaRPr sz="18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dirty="0"/>
              <a:t>High Costs</a:t>
            </a:r>
            <a:endParaRPr sz="18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  <p:graphicFrame>
        <p:nvGraphicFramePr>
          <p:cNvPr id="82" name="Google Shape;82;p15"/>
          <p:cNvGraphicFramePr/>
          <p:nvPr/>
        </p:nvGraphicFramePr>
        <p:xfrm>
          <a:off x="5071481" y="4552231"/>
          <a:ext cx="3285800" cy="407323"/>
        </p:xfrm>
        <a:graphic>
          <a:graphicData uri="http://schemas.openxmlformats.org/drawingml/2006/table">
            <a:tbl>
              <a:tblPr>
                <a:noFill/>
                <a:tableStyleId>{D729A6E4-2D78-4784-9065-7C789E66B5E9}</a:tableStyleId>
              </a:tblPr>
              <a:tblGrid>
                <a:gridCol w="821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1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1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1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83" name="Google Shape;83;p15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5300" y="1732963"/>
            <a:ext cx="2200275" cy="274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7787" y="1732600"/>
            <a:ext cx="2200300" cy="2741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5288" y="1732968"/>
            <a:ext cx="2200300" cy="2740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</a:t>
            </a:r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5154825" y="3536048"/>
            <a:ext cx="722400" cy="990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5975583" y="3069166"/>
            <a:ext cx="722400" cy="1457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6"/>
          <p:cNvSpPr/>
          <p:nvPr/>
        </p:nvSpPr>
        <p:spPr>
          <a:xfrm>
            <a:off x="6796341" y="1919075"/>
            <a:ext cx="722400" cy="260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/>
          <p:cNvSpPr/>
          <p:nvPr/>
        </p:nvSpPr>
        <p:spPr>
          <a:xfrm>
            <a:off x="7617100" y="2163901"/>
            <a:ext cx="722400" cy="2363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6" name="Google Shape;96;p16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97" name="Google Shape;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00" y="1919075"/>
            <a:ext cx="767699" cy="76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400" y="2842638"/>
            <a:ext cx="697025" cy="69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400" y="3695537"/>
            <a:ext cx="697026" cy="69702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/>
          <p:nvPr/>
        </p:nvSpPr>
        <p:spPr>
          <a:xfrm>
            <a:off x="1457575" y="2090975"/>
            <a:ext cx="28236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22 milioni di utenti attivi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1457575" y="2959888"/>
            <a:ext cx="29379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15 milioni di utenti attivi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1457575" y="3828800"/>
            <a:ext cx="29379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3,5 milioni di utenti attivi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</a:t>
            </a:r>
            <a:endParaRPr/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800" y="1542775"/>
            <a:ext cx="6846976" cy="3605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 descr="Closeup from the side of a hand pushing a knob on an audio mixer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solution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5" name="Google Shape;115;p18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Una piattaforma web che rende più facile e più flessibile la comunicazione tra l’azienda e i clienti.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Robot</a:t>
            </a:r>
            <a:r>
              <a:rPr lang="en" sz="2800" b="1"/>
              <a:t>Sapiens</a:t>
            </a:r>
            <a:endParaRPr sz="2800" b="1"/>
          </a:p>
        </p:txBody>
      </p:sp>
      <p:sp>
        <p:nvSpPr>
          <p:cNvPr id="121" name="Google Shape;121;p19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➔"/>
            </a:pPr>
            <a:r>
              <a:rPr lang="en" sz="1600"/>
              <a:t>Il cliente sceglie il modo che gli viene </a:t>
            </a:r>
            <a:r>
              <a:rPr lang="en" sz="1600" b="1"/>
              <a:t>comodo</a:t>
            </a:r>
            <a:r>
              <a:rPr lang="en" sz="1600"/>
              <a:t> per esprimere i suoi bisogni.</a:t>
            </a:r>
            <a:endParaRPr sz="160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➔"/>
            </a:pPr>
            <a:r>
              <a:rPr lang="en" sz="1600"/>
              <a:t>L’azienda gestisce le richieste dei clienti in un modo </a:t>
            </a:r>
            <a:r>
              <a:rPr lang="en" sz="1600" b="1"/>
              <a:t>efficace</a:t>
            </a:r>
            <a:r>
              <a:rPr lang="en" sz="1600"/>
              <a:t> tramite una interfaccia </a:t>
            </a:r>
            <a:r>
              <a:rPr lang="en" sz="1600" b="1"/>
              <a:t>intuitiva</a:t>
            </a:r>
            <a:r>
              <a:rPr lang="en" sz="1600"/>
              <a:t>.</a:t>
            </a:r>
            <a:endParaRPr sz="1600"/>
          </a:p>
        </p:txBody>
      </p:sp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4337500" y="514150"/>
            <a:ext cx="3753900" cy="9621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Cliente</a:t>
            </a:r>
            <a:endParaRPr/>
          </a:p>
        </p:txBody>
      </p:sp>
      <p:cxnSp>
        <p:nvCxnSpPr>
          <p:cNvPr id="123" name="Google Shape;123;p19"/>
          <p:cNvCxnSpPr>
            <a:stCxn id="122" idx="2"/>
            <a:endCxn id="124" idx="0"/>
          </p:cNvCxnSpPr>
          <p:nvPr/>
        </p:nvCxnSpPr>
        <p:spPr>
          <a:xfrm>
            <a:off x="6214450" y="1476250"/>
            <a:ext cx="0" cy="6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4337500" y="2090676"/>
            <a:ext cx="3753900" cy="9621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</a:t>
            </a:r>
            <a:r>
              <a:rPr lang="en" b="1"/>
              <a:t>Sapiens</a:t>
            </a:r>
            <a:endParaRPr b="1"/>
          </a:p>
        </p:txBody>
      </p:sp>
      <p:cxnSp>
        <p:nvCxnSpPr>
          <p:cNvPr id="125" name="Google Shape;125;p19"/>
          <p:cNvCxnSpPr>
            <a:stCxn id="124" idx="2"/>
            <a:endCxn id="126" idx="0"/>
          </p:cNvCxnSpPr>
          <p:nvPr/>
        </p:nvCxnSpPr>
        <p:spPr>
          <a:xfrm>
            <a:off x="6214450" y="3052776"/>
            <a:ext cx="0" cy="6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4337501" y="3667157"/>
            <a:ext cx="3753900" cy="9621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Azienda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800" y="1938350"/>
            <a:ext cx="1808913" cy="14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800" y="3426250"/>
            <a:ext cx="1808925" cy="14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4075" y="2228350"/>
            <a:ext cx="1808925" cy="18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5951" y="2063950"/>
            <a:ext cx="3398051" cy="226687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 Communication Channels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471900" y="2815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Agent (conversation)</a:t>
            </a:r>
            <a:endParaRPr/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450" y="1312575"/>
            <a:ext cx="7081102" cy="372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385</Words>
  <Application>Microsoft Office PowerPoint</Application>
  <PresentationFormat>On-screen Show (16:9)</PresentationFormat>
  <Paragraphs>95</Paragraphs>
  <Slides>22</Slides>
  <Notes>22</Notes>
  <HiddenSlides>10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Roboto</vt:lpstr>
      <vt:lpstr>Material</vt:lpstr>
      <vt:lpstr>RoboSapiens</vt:lpstr>
      <vt:lpstr>Mission statement: Your company’s mission goes here</vt:lpstr>
      <vt:lpstr>The problem</vt:lpstr>
      <vt:lpstr>Insights</vt:lpstr>
      <vt:lpstr>Insights</vt:lpstr>
      <vt:lpstr>The solution</vt:lpstr>
      <vt:lpstr>RobotSapiens</vt:lpstr>
      <vt:lpstr>Client Communication Channels</vt:lpstr>
      <vt:lpstr>Support Agent (conversation)</vt:lpstr>
      <vt:lpstr>ChatBot</vt:lpstr>
      <vt:lpstr>Technologies</vt:lpstr>
      <vt:lpstr>Questions? Ask directly to the team</vt:lpstr>
      <vt:lpstr>Perspectives</vt:lpstr>
      <vt:lpstr>PowerPoint Presentation</vt:lpstr>
      <vt:lpstr>PowerPoint Presentation</vt:lpstr>
      <vt:lpstr>PowerPoint Presentation</vt:lpstr>
      <vt:lpstr>RobotSapiens</vt:lpstr>
      <vt:lpstr>Milestones   Show where you are in the process and what’s left to tackle</vt:lpstr>
      <vt:lpstr>How it works</vt:lpstr>
      <vt:lpstr>The technology: GPS + RFID</vt:lpstr>
      <vt:lpstr>Revenue model</vt:lpstr>
      <vt:lpstr>Why now? Lorem ipsum dolor sit amet, consectetur adipiscing elit, sed do eiusmod tempor incididunt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RoboSapiens</dc:title>
  <dc:creator>simo demu</dc:creator>
  <cp:lastModifiedBy>simo demu</cp:lastModifiedBy>
  <cp:revision>1</cp:revision>
  <dcterms:modified xsi:type="dcterms:W3CDTF">2019-06-06T22:15:46Z</dcterms:modified>
</cp:coreProperties>
</file>